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4" r:id="rId8"/>
    <p:sldId id="263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091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496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5914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9467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8401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9265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6116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7850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313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544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16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978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0956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736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740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0635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63945-1B31-4BD5-8D85-F7976EE4F57C}" type="datetimeFigureOut">
              <a:rPr lang="zh-TW" altLang="en-US" smtClean="0"/>
              <a:t>2015/5/8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8B50B71-583B-4016-9EF0-097B32C7A5C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95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3496" y="2629468"/>
            <a:ext cx="8596668" cy="1320800"/>
          </a:xfrm>
        </p:spPr>
        <p:txBody>
          <a:bodyPr>
            <a:normAutofit/>
          </a:bodyPr>
          <a:lstStyle/>
          <a:p>
            <a:r>
              <a:rPr lang="en-US" altLang="zh-TW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BLENDING</a:t>
            </a:r>
            <a:endParaRPr lang="zh-TW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821830" y="5974045"/>
            <a:ext cx="4369175" cy="9931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500" dirty="0" err="1" smtClean="0">
                <a:latin typeface="+mj-ea"/>
                <a:ea typeface="+mj-ea"/>
              </a:rPr>
              <a:t>YunYun</a:t>
            </a:r>
            <a:r>
              <a:rPr lang="en-US" altLang="zh-TW" sz="3500" dirty="0" smtClean="0">
                <a:latin typeface="+mj-ea"/>
                <a:ea typeface="+mj-ea"/>
              </a:rPr>
              <a:t>, Serena</a:t>
            </a:r>
            <a:endParaRPr lang="zh-TW" altLang="en-US" sz="35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852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50293"/>
            <a:ext cx="8596668" cy="1320800"/>
          </a:xfrm>
        </p:spPr>
        <p:txBody>
          <a:bodyPr>
            <a:normAutofit/>
          </a:bodyPr>
          <a:lstStyle/>
          <a:p>
            <a:r>
              <a:rPr lang="en-US" altLang="zh-TW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blending?</a:t>
            </a:r>
            <a:endParaRPr lang="zh-TW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897039"/>
            <a:ext cx="8596668" cy="414432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sz="4000" dirty="0">
                <a:solidFill>
                  <a:schemeClr val="tx1"/>
                </a:solidFill>
                <a:latin typeface="+mj-ea"/>
                <a:ea typeface="+mj-ea"/>
              </a:rPr>
              <a:t>Combining two words together to make </a:t>
            </a:r>
            <a:r>
              <a:rPr lang="en-US" altLang="zh-TW" sz="4000" dirty="0" smtClean="0">
                <a:solidFill>
                  <a:schemeClr val="tx1"/>
                </a:solidFill>
                <a:latin typeface="+mj-ea"/>
                <a:ea typeface="+mj-ea"/>
              </a:rPr>
              <a:t>a new word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For instance: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internet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= international 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+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network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email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= electronic 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+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mail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blog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= web 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+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log </a:t>
            </a:r>
            <a:endParaRPr lang="zh-TW" altLang="en-US" sz="35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1640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23749" y="0"/>
            <a:ext cx="8588991" cy="1402474"/>
          </a:xfrm>
        </p:spPr>
        <p:txBody>
          <a:bodyPr>
            <a:normAutofit/>
          </a:bodyPr>
          <a:lstStyle/>
          <a:p>
            <a:pPr algn="l"/>
            <a:r>
              <a:rPr lang="en-US" altLang="zh-TW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portmanteau </a:t>
            </a:r>
            <a:r>
              <a:rPr lang="en-US" altLang="zh-TW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word</a:t>
            </a:r>
            <a:endParaRPr lang="zh-TW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60477" y="1730019"/>
            <a:ext cx="8370627" cy="5568286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a </a:t>
            </a:r>
            <a:r>
              <a:rPr lang="en-US" altLang="zh-TW" sz="3200" u="sng" dirty="0" smtClean="0">
                <a:solidFill>
                  <a:schemeClr val="tx1"/>
                </a:solidFill>
                <a:latin typeface="+mj-ea"/>
                <a:ea typeface="+mj-ea"/>
              </a:rPr>
              <a:t>blend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 in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linguistics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a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combination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of taking </a:t>
            </a:r>
            <a:r>
              <a:rPr lang="en-US" altLang="zh-TW" sz="3200" u="sng" dirty="0" smtClean="0">
                <a:solidFill>
                  <a:schemeClr val="tx1"/>
                </a:solidFill>
                <a:latin typeface="+mj-ea"/>
                <a:ea typeface="+mj-ea"/>
              </a:rPr>
              <a:t>parts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 (but not all) of two (or more) words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or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their </a:t>
            </a:r>
            <a:r>
              <a:rPr lang="en-US" altLang="zh-TW" sz="3200" u="sng" dirty="0" smtClean="0">
                <a:solidFill>
                  <a:schemeClr val="tx1"/>
                </a:solidFill>
                <a:latin typeface="+mj-ea"/>
                <a:ea typeface="+mj-ea"/>
              </a:rPr>
              <a:t>sounds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 (morphemes)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and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their </a:t>
            </a:r>
            <a:r>
              <a:rPr lang="en-US" altLang="zh-TW" sz="3200" u="sng" dirty="0" smtClean="0">
                <a:solidFill>
                  <a:schemeClr val="tx1"/>
                </a:solidFill>
                <a:latin typeface="+mj-ea"/>
                <a:ea typeface="+mj-ea"/>
              </a:rPr>
              <a:t>meanings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 into a single new word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altLang="zh-TW" sz="32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A </a:t>
            </a: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portmanteau word fuses both the sounds and the meanings of its components</a:t>
            </a:r>
            <a:endParaRPr lang="zh-TW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向右箭號 3"/>
          <p:cNvSpPr/>
          <p:nvPr/>
        </p:nvSpPr>
        <p:spPr>
          <a:xfrm>
            <a:off x="382137" y="5145206"/>
            <a:ext cx="937146" cy="477671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37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56751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origin</a:t>
            </a:r>
            <a:endParaRPr lang="zh-TW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7878" y="2475434"/>
            <a:ext cx="9220203" cy="37547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4000" dirty="0" smtClean="0">
                <a:solidFill>
                  <a:schemeClr val="tx1"/>
                </a:solidFill>
                <a:latin typeface="+mj-ea"/>
                <a:ea typeface="+mj-ea"/>
              </a:rPr>
              <a:t>The word "portmanteau" was first used in this context by </a:t>
            </a:r>
            <a:r>
              <a:rPr lang="en-US" altLang="zh-TW" sz="4000" u="sng" dirty="0" smtClean="0">
                <a:solidFill>
                  <a:schemeClr val="tx1"/>
                </a:solidFill>
                <a:latin typeface="+mj-ea"/>
                <a:ea typeface="+mj-ea"/>
              </a:rPr>
              <a:t>Lewis Carroll</a:t>
            </a:r>
            <a:r>
              <a:rPr lang="en-US" altLang="zh-TW" sz="4000" dirty="0" smtClean="0">
                <a:solidFill>
                  <a:schemeClr val="tx1"/>
                </a:solidFill>
                <a:latin typeface="+mj-ea"/>
                <a:ea typeface="+mj-ea"/>
              </a:rPr>
              <a:t> in the book </a:t>
            </a:r>
            <a:r>
              <a:rPr lang="en-US" altLang="zh-TW" sz="4000" i="1" dirty="0" smtClean="0">
                <a:solidFill>
                  <a:schemeClr val="tx1"/>
                </a:solidFill>
                <a:latin typeface="+mj-ea"/>
                <a:ea typeface="+mj-ea"/>
              </a:rPr>
              <a:t>Through the Looking-Glass</a:t>
            </a:r>
            <a:r>
              <a:rPr lang="en-US" altLang="zh-TW" sz="4000" dirty="0" smtClean="0">
                <a:solidFill>
                  <a:schemeClr val="tx1"/>
                </a:solidFill>
                <a:latin typeface="+mj-ea"/>
                <a:ea typeface="+mj-ea"/>
              </a:rPr>
              <a:t> (1871)</a:t>
            </a:r>
            <a:endParaRPr lang="zh-TW" altLang="en-US" sz="4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133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191068"/>
            <a:ext cx="8596668" cy="1320800"/>
          </a:xfrm>
        </p:spPr>
        <p:txBody>
          <a:bodyPr>
            <a:noAutofit/>
          </a:bodyPr>
          <a:lstStyle/>
          <a:p>
            <a:r>
              <a:rPr lang="en-US" altLang="zh-TW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Some words coined by Lewis Carroll </a:t>
            </a:r>
            <a:endParaRPr lang="zh-TW" alt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2447192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Chortle- chuckle + snort</a:t>
            </a:r>
          </a:p>
          <a:p>
            <a:pPr marL="0" indent="0">
              <a:buNone/>
            </a:pPr>
            <a:r>
              <a:rPr lang="en-US" altLang="zh-TW" sz="3200" i="1" dirty="0" smtClean="0">
                <a:solidFill>
                  <a:schemeClr val="tx1"/>
                </a:solidFill>
                <a:latin typeface="+mj-ea"/>
                <a:ea typeface="+mj-ea"/>
              </a:rPr>
              <a:t>     a gleeful chuckle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Galumph- gallop + triumph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+mj-ea"/>
                <a:ea typeface="+mj-ea"/>
              </a:rPr>
              <a:t>     </a:t>
            </a:r>
            <a:r>
              <a:rPr lang="en-US" altLang="zh-TW" sz="3200" i="1" dirty="0" smtClean="0">
                <a:solidFill>
                  <a:schemeClr val="tx1"/>
                </a:solidFill>
                <a:latin typeface="+mj-ea"/>
                <a:ea typeface="+mj-ea"/>
              </a:rPr>
              <a:t>to move along heavily and clumsily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zh-TW" sz="3200" b="1" dirty="0" smtClean="0">
                <a:solidFill>
                  <a:schemeClr val="tx1"/>
                </a:solidFill>
                <a:latin typeface="+mj-ea"/>
                <a:ea typeface="+mj-ea"/>
              </a:rPr>
              <a:t>Snark- snide + remark</a:t>
            </a:r>
          </a:p>
          <a:p>
            <a:pPr marL="0" indent="0">
              <a:buNone/>
            </a:pPr>
            <a:r>
              <a:rPr lang="en-US" altLang="zh-TW" sz="3200" i="1" dirty="0" smtClean="0">
                <a:solidFill>
                  <a:schemeClr val="tx1"/>
                </a:solidFill>
                <a:latin typeface="+mj-ea"/>
                <a:ea typeface="+mj-ea"/>
              </a:rPr>
              <a:t>     a sarcastic comment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3064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Successful blends</a:t>
            </a:r>
            <a:endParaRPr lang="zh-TW" alt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tx1"/>
                </a:solidFill>
                <a:latin typeface="+mj-ea"/>
                <a:ea typeface="+mj-ea"/>
              </a:rPr>
              <a:t>Motel- motor + hotel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altLang="zh-TW" sz="3600" dirty="0" smtClean="0">
                <a:solidFill>
                  <a:schemeClr val="tx1"/>
                </a:solidFill>
                <a:latin typeface="+mj-ea"/>
                <a:ea typeface="+mj-ea"/>
              </a:rPr>
              <a:t>Urinalysis- urine +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altLang="zh-TW" sz="3600" dirty="0" smtClean="0">
                <a:solidFill>
                  <a:schemeClr val="tx1"/>
                </a:solidFill>
                <a:latin typeface="+mj-ea"/>
                <a:ea typeface="+mj-ea"/>
              </a:rPr>
              <a:t>Spork- spoon + fork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altLang="zh-TW" sz="3600" dirty="0" smtClean="0">
                <a:solidFill>
                  <a:schemeClr val="tx1"/>
                </a:solidFill>
                <a:latin typeface="+mj-ea"/>
                <a:ea typeface="+mj-ea"/>
              </a:rPr>
              <a:t>Brunch- breakfast + lunch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tx1"/>
                </a:solidFill>
                <a:latin typeface="+mj-ea"/>
                <a:ea typeface="+mj-ea"/>
              </a:rPr>
              <a:t>Smog- smoke + fog </a:t>
            </a:r>
            <a:endParaRPr lang="de-DE" altLang="zh-TW" sz="3600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207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410270" y="232011"/>
            <a:ext cx="9125802" cy="1402474"/>
          </a:xfrm>
        </p:spPr>
        <p:txBody>
          <a:bodyPr>
            <a:noAutofit/>
          </a:bodyPr>
          <a:lstStyle/>
          <a:p>
            <a:pPr algn="l"/>
            <a:r>
              <a:rPr lang="en-US" altLang="zh-TW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/>
            </a:r>
            <a:br>
              <a:rPr lang="en-US" altLang="zh-TW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</a:br>
            <a:r>
              <a:rPr lang="en-US" altLang="zh-TW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Folk </a:t>
            </a:r>
            <a:r>
              <a:rPr lang="en-US" altLang="zh-TW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Etymology</a:t>
            </a:r>
            <a:endParaRPr lang="zh-TW" alt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36979" y="2060811"/>
            <a:ext cx="9184943" cy="4189863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F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oreign words</a:t>
            </a:r>
          </a:p>
          <a:p>
            <a:pPr algn="l"/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Ex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: cucaracha → cockroach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One 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part becomes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obsolete</a:t>
            </a:r>
          </a:p>
          <a:p>
            <a:pPr algn="l"/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Ex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en-US" altLang="zh-TW" sz="3500" dirty="0" err="1" smtClean="0">
                <a:solidFill>
                  <a:schemeClr val="tx1"/>
                </a:solidFill>
                <a:latin typeface="+mj-ea"/>
                <a:ea typeface="+mj-ea"/>
              </a:rPr>
              <a:t>sam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-blind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: "half-blind" </a:t>
            </a:r>
          </a:p>
          <a:p>
            <a:pPr algn="l"/>
            <a:r>
              <a:rPr lang="en-US" altLang="zh-TW" sz="3500" dirty="0" smtClean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zh-TW" sz="3500" dirty="0">
                <a:solidFill>
                  <a:schemeClr val="tx1"/>
                </a:solidFill>
                <a:latin typeface="+mj-ea"/>
              </a:rPr>
              <a:t>→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sand-blind : "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blinded by the sand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"</a:t>
            </a:r>
          </a:p>
          <a:p>
            <a:pPr algn="l"/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en-US" altLang="zh-TW" sz="3500" dirty="0" err="1">
                <a:solidFill>
                  <a:schemeClr val="tx1"/>
                </a:solidFill>
                <a:latin typeface="+mj-ea"/>
                <a:ea typeface="+mj-ea"/>
              </a:rPr>
              <a:t>sam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- is a once-common prefix cognate </a:t>
            </a:r>
            <a:r>
              <a:rPr lang="en-US" altLang="zh-TW" sz="3500" dirty="0" smtClean="0">
                <a:solidFill>
                  <a:schemeClr val="tx1"/>
                </a:solidFill>
                <a:latin typeface="+mj-ea"/>
                <a:ea typeface="+mj-ea"/>
              </a:rPr>
              <a:t>with "semi-</a:t>
            </a:r>
            <a:r>
              <a:rPr lang="en-US" altLang="zh-TW" sz="3500" dirty="0">
                <a:solidFill>
                  <a:schemeClr val="tx1"/>
                </a:solidFill>
                <a:latin typeface="+mj-ea"/>
                <a:ea typeface="+mj-ea"/>
              </a:rPr>
              <a:t>").</a:t>
            </a:r>
            <a:endParaRPr lang="en-US" altLang="zh-TW" sz="35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altLang="zh-TW" sz="35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endParaRPr lang="zh-TW" altLang="en-US" sz="35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369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6009" y="3257266"/>
            <a:ext cx="8596668" cy="1320800"/>
          </a:xfrm>
        </p:spPr>
        <p:txBody>
          <a:bodyPr>
            <a:normAutofit/>
          </a:bodyPr>
          <a:lstStyle/>
          <a:p>
            <a:r>
              <a:rPr lang="zh-TW" altLang="en-US" sz="6000" dirty="0" smtClean="0"/>
              <a:t>ＴＨＥＥＮＤ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479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213</TotalTime>
  <Words>204</Words>
  <Application>Microsoft Office PowerPoint</Application>
  <PresentationFormat>寬螢幕</PresentationFormat>
  <Paragraphs>36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微軟正黑體</vt:lpstr>
      <vt:lpstr>Arial</vt:lpstr>
      <vt:lpstr>Trebuchet MS</vt:lpstr>
      <vt:lpstr>Wingdings</vt:lpstr>
      <vt:lpstr>Wingdings 3</vt:lpstr>
      <vt:lpstr>多面向</vt:lpstr>
      <vt:lpstr>BLENDING</vt:lpstr>
      <vt:lpstr>What is blending?</vt:lpstr>
      <vt:lpstr>portmanteau word</vt:lpstr>
      <vt:lpstr>origin</vt:lpstr>
      <vt:lpstr>Some words coined by Lewis Carroll </vt:lpstr>
      <vt:lpstr>Successful blends</vt:lpstr>
      <vt:lpstr> Folk Etymology</vt:lpstr>
      <vt:lpstr>ＴＨＥＥＮＤ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portmanteau word</dc:title>
  <dc:creator>柳</dc:creator>
  <cp:lastModifiedBy>芸芸</cp:lastModifiedBy>
  <cp:revision>33</cp:revision>
  <dcterms:created xsi:type="dcterms:W3CDTF">2015-05-04T12:54:03Z</dcterms:created>
  <dcterms:modified xsi:type="dcterms:W3CDTF">2015-05-07T18:44:25Z</dcterms:modified>
</cp:coreProperties>
</file>